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43"/>
  </p:notesMasterIdLst>
  <p:sldIdLst>
    <p:sldId id="1149" r:id="rId2"/>
    <p:sldId id="1158" r:id="rId3"/>
    <p:sldId id="1159" r:id="rId4"/>
    <p:sldId id="1160" r:id="rId5"/>
    <p:sldId id="385" r:id="rId6"/>
    <p:sldId id="1163" r:id="rId7"/>
    <p:sldId id="1162" r:id="rId8"/>
    <p:sldId id="1164" r:id="rId9"/>
    <p:sldId id="401" r:id="rId10"/>
    <p:sldId id="1165" r:id="rId11"/>
    <p:sldId id="402" r:id="rId12"/>
    <p:sldId id="1166" r:id="rId13"/>
    <p:sldId id="1152" r:id="rId14"/>
    <p:sldId id="1167" r:id="rId15"/>
    <p:sldId id="1168" r:id="rId16"/>
    <p:sldId id="1181" r:id="rId17"/>
    <p:sldId id="1170" r:id="rId18"/>
    <p:sldId id="1171" r:id="rId19"/>
    <p:sldId id="1182" r:id="rId20"/>
    <p:sldId id="1172" r:id="rId21"/>
    <p:sldId id="1183" r:id="rId22"/>
    <p:sldId id="1150" r:id="rId23"/>
    <p:sldId id="395" r:id="rId24"/>
    <p:sldId id="362" r:id="rId25"/>
    <p:sldId id="1153" r:id="rId26"/>
    <p:sldId id="376" r:id="rId27"/>
    <p:sldId id="1151" r:id="rId28"/>
    <p:sldId id="1155" r:id="rId29"/>
    <p:sldId id="399" r:id="rId30"/>
    <p:sldId id="1157" r:id="rId31"/>
    <p:sldId id="1139" r:id="rId32"/>
    <p:sldId id="405" r:id="rId33"/>
    <p:sldId id="1174" r:id="rId34"/>
    <p:sldId id="1173" r:id="rId35"/>
    <p:sldId id="408" r:id="rId36"/>
    <p:sldId id="409" r:id="rId37"/>
    <p:sldId id="406" r:id="rId38"/>
    <p:sldId id="412" r:id="rId39"/>
    <p:sldId id="1175" r:id="rId40"/>
    <p:sldId id="413" r:id="rId41"/>
    <p:sldId id="114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Helvetica Neue" panose="02000503000000020004" pitchFamily="2" charset="0"/>
      <p:regular r:id="rId48"/>
      <p:bold r:id="rId49"/>
      <p:italic r:id="rId50"/>
      <p:boldItalic r:id="rId51"/>
    </p:embeddedFont>
    <p:embeddedFont>
      <p:font typeface="Helvetica Neue Light" panose="02000403000000020004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29"/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8"/>
    <p:restoredTop sz="92837"/>
  </p:normalViewPr>
  <p:slideViewPr>
    <p:cSldViewPr snapToGrid="0">
      <p:cViewPr varScale="1">
        <p:scale>
          <a:sx n="145" d="100"/>
          <a:sy n="145" d="100"/>
        </p:scale>
        <p:origin x="18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44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6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0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ACF5C-8E3A-0C4F-AA13-934AA0EE5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Tasks and Alerts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D36F8-79D1-1645-894E-76CD9854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Anomaly Detection – the intuition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03728-C809-1B47-B5BD-BB3DAD48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2525" y="1244339"/>
            <a:ext cx="2041866" cy="3391161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Considering the distribution of the data point in a time series, anomalous points are </a:t>
            </a:r>
            <a:br>
              <a:rPr lang="en-US" dirty="0"/>
            </a:br>
            <a:r>
              <a:rPr lang="en-US" b="1" dirty="0"/>
              <a:t>anomalies</a:t>
            </a:r>
            <a:r>
              <a:rPr lang="en-US" dirty="0"/>
              <a:t>, a.k.a. </a:t>
            </a:r>
            <a:r>
              <a:rPr lang="en-US" i="1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87CE-3A37-FB4B-9B66-CAC08414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3" t="5157" r="7467" b="15286"/>
          <a:stretch/>
        </p:blipFill>
        <p:spPr>
          <a:xfrm>
            <a:off x="537968" y="1194848"/>
            <a:ext cx="6160129" cy="3210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9356-9190-BC4D-B544-A1070E1B3C07}"/>
              </a:ext>
            </a:extLst>
          </p:cNvPr>
          <p:cNvSpPr/>
          <p:nvPr/>
        </p:nvSpPr>
        <p:spPr>
          <a:xfrm>
            <a:off x="463540" y="4358501"/>
            <a:ext cx="4942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[image: https://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cerijayne.files.wordpress.com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/2011/10/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outliersss.png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BA2786D-706C-2340-A972-9C9BD99187AE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9686F-AB55-8F44-BC37-780092D0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A1FDB-4999-424C-B4DB-49C23B58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172F02C-80AF-7149-BCC9-A3AF4A6242D5}"/>
              </a:ext>
            </a:extLst>
          </p:cNvPr>
          <p:cNvSpPr/>
          <p:nvPr/>
        </p:nvSpPr>
        <p:spPr>
          <a:xfrm>
            <a:off x="6368902" y="2849526"/>
            <a:ext cx="1935126" cy="1551086"/>
          </a:xfrm>
          <a:custGeom>
            <a:avLst/>
            <a:gdLst>
              <a:gd name="connsiteX0" fmla="*/ 1935126 w 1935126"/>
              <a:gd name="connsiteY0" fmla="*/ 0 h 1551086"/>
              <a:gd name="connsiteX1" fmla="*/ 489098 w 1935126"/>
              <a:gd name="connsiteY1" fmla="*/ 21265 h 1551086"/>
              <a:gd name="connsiteX2" fmla="*/ 1169582 w 1935126"/>
              <a:gd name="connsiteY2" fmla="*/ 180753 h 1551086"/>
              <a:gd name="connsiteX3" fmla="*/ 659219 w 1935126"/>
              <a:gd name="connsiteY3" fmla="*/ 350874 h 1551086"/>
              <a:gd name="connsiteX4" fmla="*/ 978196 w 1935126"/>
              <a:gd name="connsiteY4" fmla="*/ 935665 h 1551086"/>
              <a:gd name="connsiteX5" fmla="*/ 584791 w 1935126"/>
              <a:gd name="connsiteY5" fmla="*/ 1477925 h 1551086"/>
              <a:gd name="connsiteX6" fmla="*/ 0 w 1935126"/>
              <a:gd name="connsiteY6" fmla="*/ 1531088 h 15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5126" h="1551086">
                <a:moveTo>
                  <a:pt x="1935126" y="0"/>
                </a:moveTo>
                <a:lnTo>
                  <a:pt x="489098" y="21265"/>
                </a:lnTo>
                <a:cubicBezTo>
                  <a:pt x="361507" y="51391"/>
                  <a:pt x="1141228" y="125818"/>
                  <a:pt x="1169582" y="180753"/>
                </a:cubicBezTo>
                <a:cubicBezTo>
                  <a:pt x="1197935" y="235688"/>
                  <a:pt x="691117" y="225055"/>
                  <a:pt x="659219" y="350874"/>
                </a:cubicBezTo>
                <a:cubicBezTo>
                  <a:pt x="627321" y="476693"/>
                  <a:pt x="990601" y="747823"/>
                  <a:pt x="978196" y="935665"/>
                </a:cubicBezTo>
                <a:cubicBezTo>
                  <a:pt x="965791" y="1123507"/>
                  <a:pt x="747824" y="1378688"/>
                  <a:pt x="584791" y="1477925"/>
                </a:cubicBezTo>
                <a:cubicBezTo>
                  <a:pt x="421758" y="1577162"/>
                  <a:pt x="210879" y="1554125"/>
                  <a:pt x="0" y="1531088"/>
                </a:cubicBezTo>
              </a:path>
            </a:pathLst>
          </a:custGeom>
          <a:noFill/>
          <a:ln w="3175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3824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630F8-8FDE-0A4E-A698-C95341204AD6}"/>
              </a:ext>
            </a:extLst>
          </p:cNvPr>
          <p:cNvSpPr txBox="1"/>
          <p:nvPr/>
        </p:nvSpPr>
        <p:spPr>
          <a:xfrm>
            <a:off x="7517912" y="1934977"/>
            <a:ext cx="85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 – </a:t>
            </a:r>
            <a:r>
              <a:rPr lang="el-GR" sz="2400" dirty="0">
                <a:solidFill>
                  <a:schemeClr val="bg1"/>
                </a:solidFill>
              </a:rPr>
              <a:t>μ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3977C-A2E2-1E48-90F0-99C2A1F36EC7}"/>
              </a:ext>
            </a:extLst>
          </p:cNvPr>
          <p:cNvSpPr txBox="1"/>
          <p:nvPr/>
        </p:nvSpPr>
        <p:spPr>
          <a:xfrm>
            <a:off x="7070313" y="218697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=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C75FE7-D9E2-864D-ABAD-E4745CB932EC}"/>
              </a:ext>
            </a:extLst>
          </p:cNvPr>
          <p:cNvCxnSpPr>
            <a:cxnSpLocks/>
          </p:cNvCxnSpPr>
          <p:nvPr/>
        </p:nvCxnSpPr>
        <p:spPr>
          <a:xfrm flipH="1">
            <a:off x="7405349" y="2406377"/>
            <a:ext cx="1052851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55D93-9765-BF43-9915-EC7835A325BE}"/>
              </a:ext>
            </a:extLst>
          </p:cNvPr>
          <p:cNvSpPr/>
          <p:nvPr/>
        </p:nvSpPr>
        <p:spPr>
          <a:xfrm>
            <a:off x="6838326" y="2145545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6FEB-B41F-7E4D-8402-2A09A376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2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583C-7D99-914A-A9D3-20A3D037D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2120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27D64A-E0B3-4149-A82B-41D1893FA865}"/>
              </a:ext>
            </a:extLst>
          </p:cNvPr>
          <p:cNvGrpSpPr/>
          <p:nvPr/>
        </p:nvGrpSpPr>
        <p:grpSpPr>
          <a:xfrm>
            <a:off x="6870226" y="1934977"/>
            <a:ext cx="1619874" cy="830997"/>
            <a:chOff x="6838326" y="1934977"/>
            <a:chExt cx="1619874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630F8-8FDE-0A4E-A698-C95341204AD6}"/>
                </a:ext>
              </a:extLst>
            </p:cNvPr>
            <p:cNvSpPr txBox="1"/>
            <p:nvPr/>
          </p:nvSpPr>
          <p:spPr>
            <a:xfrm>
              <a:off x="7517912" y="1934977"/>
              <a:ext cx="8579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 – </a:t>
              </a:r>
              <a:r>
                <a:rPr lang="el-GR" sz="2400" dirty="0">
                  <a:solidFill>
                    <a:schemeClr val="bg1"/>
                  </a:solidFill>
                </a:rPr>
                <a:t>μ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algn="ctr"/>
              <a:r>
                <a:rPr lang="el-GR" sz="2400" dirty="0">
                  <a:solidFill>
                    <a:schemeClr val="bg1"/>
                  </a:solidFill>
                </a:rPr>
                <a:t>σ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03977C-A2E2-1E48-90F0-99C2A1F36EC7}"/>
                </a:ext>
              </a:extLst>
            </p:cNvPr>
            <p:cNvSpPr txBox="1"/>
            <p:nvPr/>
          </p:nvSpPr>
          <p:spPr>
            <a:xfrm>
              <a:off x="7070313" y="218697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solidFill>
                    <a:schemeClr val="bg1"/>
                  </a:solidFill>
                </a:rPr>
                <a:t>=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C75FE7-D9E2-864D-ABAD-E4745CB93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349" y="2406377"/>
              <a:ext cx="1052851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A55D93-9765-BF43-9915-EC7835A325BE}"/>
                </a:ext>
              </a:extLst>
            </p:cNvPr>
            <p:cNvSpPr/>
            <p:nvPr/>
          </p:nvSpPr>
          <p:spPr>
            <a:xfrm>
              <a:off x="6838326" y="214554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i="1" dirty="0" err="1">
                  <a:solidFill>
                    <a:srgbClr val="FFFFFF"/>
                  </a:solidFill>
                </a:rPr>
                <a:t>z</a:t>
              </a:r>
              <a:r>
                <a:rPr lang="it-IT" sz="2400" i="1" dirty="0">
                  <a:solidFill>
                    <a:srgbClr val="FFFFFF"/>
                  </a:solidFill>
                </a:rPr>
                <a:t> 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CCE3E0-0A0D-4745-A7BD-81EF01C0C48C}"/>
              </a:ext>
            </a:extLst>
          </p:cNvPr>
          <p:cNvSpPr txBox="1"/>
          <p:nvPr/>
        </p:nvSpPr>
        <p:spPr>
          <a:xfrm>
            <a:off x="7029985" y="2988388"/>
            <a:ext cx="1300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F5CA8-D58B-DD49-B37D-AC2C9CF01D3C}"/>
              </a:ext>
            </a:extLst>
          </p:cNvPr>
          <p:cNvSpPr/>
          <p:nvPr/>
        </p:nvSpPr>
        <p:spPr>
          <a:xfrm>
            <a:off x="6840029" y="3550352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solidFill>
                  <a:srgbClr val="FFFFFF"/>
                </a:solidFill>
              </a:rPr>
              <a:t>Abs</a:t>
            </a:r>
            <a:r>
              <a:rPr lang="it-IT" sz="2400" dirty="0">
                <a:solidFill>
                  <a:srgbClr val="FFFFFF"/>
                </a:solidFill>
              </a:rPr>
              <a:t>(</a:t>
            </a:r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) </a:t>
            </a:r>
            <a:r>
              <a:rPr lang="it-IT" sz="2400" dirty="0">
                <a:solidFill>
                  <a:schemeClr val="accent2"/>
                </a:solidFill>
              </a:rPr>
              <a:t>&gt; 3</a:t>
            </a:r>
            <a:r>
              <a:rPr lang="it-IT" sz="2400" i="1" dirty="0">
                <a:solidFill>
                  <a:srgbClr val="FFFFFF"/>
                </a:solidFill>
              </a:rPr>
              <a:t> </a:t>
            </a:r>
            <a:endParaRPr lang="en-US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2AFA8E-E543-BF43-BBE1-716E1CE12A19}"/>
              </a:ext>
            </a:extLst>
          </p:cNvPr>
          <p:cNvSpPr/>
          <p:nvPr/>
        </p:nvSpPr>
        <p:spPr>
          <a:xfrm>
            <a:off x="7156622" y="4089990"/>
            <a:ext cx="1047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0.2% of data</a:t>
            </a:r>
            <a:endParaRPr lang="en-US" sz="900" i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557DA4-EF8C-1C46-941C-7BABAB519A74}"/>
              </a:ext>
            </a:extLst>
          </p:cNvPr>
          <p:cNvSpPr/>
          <p:nvPr/>
        </p:nvSpPr>
        <p:spPr>
          <a:xfrm>
            <a:off x="5907468" y="3249976"/>
            <a:ext cx="539052" cy="159338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DE929B0-AA2E-F142-AA74-D06C5344B371}"/>
              </a:ext>
            </a:extLst>
          </p:cNvPr>
          <p:cNvSpPr/>
          <p:nvPr/>
        </p:nvSpPr>
        <p:spPr>
          <a:xfrm flipH="1">
            <a:off x="2248032" y="3247070"/>
            <a:ext cx="539052" cy="147496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F252-4F99-7449-99D8-0CE7022F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4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936D4-DB50-444D-AAC8-50A347E5D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Network Security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0A82D-4D50-5044-A0B8-25A9E1C2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589722" cy="3391161"/>
          </a:xfrm>
        </p:spPr>
        <p:txBody>
          <a:bodyPr/>
          <a:lstStyle/>
          <a:p>
            <a:r>
              <a:rPr lang="en-GB" dirty="0"/>
              <a:t>Finding anomalies in the number of times users inserts a wrong password when they log into a system</a:t>
            </a:r>
          </a:p>
          <a:p>
            <a:pPr lvl="1"/>
            <a:r>
              <a:rPr lang="en-GB" dirty="0"/>
              <a:t>Refuse the access to a user that inserts the right password at the first time if she gets in average the right password after 3 attempts</a:t>
            </a:r>
          </a:p>
          <a:p>
            <a:r>
              <a:rPr lang="en-GB" dirty="0"/>
              <a:t>Much more effective than any rule based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E27EF-6EBF-B94E-A730-2D43E57D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16" y="1451476"/>
            <a:ext cx="3648032" cy="167673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5348D9-F20E-BB4D-9607-9D5898A61271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F20-EE9F-D141-83B0-B1E244392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me about any failure of the temperature controller of the mozzarella melting area</a:t>
            </a:r>
          </a:p>
          <a:p>
            <a:pPr lvl="1"/>
            <a:r>
              <a:rPr lang="en-US" dirty="0"/>
              <a:t>Correct behavior: </a:t>
            </a:r>
            <a:r>
              <a:rPr lang="en-US" b="1" dirty="0"/>
              <a:t>it depends on the pizzas under production</a:t>
            </a:r>
          </a:p>
          <a:p>
            <a:pPr lvl="1"/>
            <a:r>
              <a:rPr lang="en-US" dirty="0"/>
              <a:t>Anomalous: 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3212A-5B58-7048-93FD-9DFE1B465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me about any failure of the temperature controller of the mozzarella melting area</a:t>
            </a:r>
          </a:p>
          <a:p>
            <a:pPr lvl="1"/>
            <a:r>
              <a:rPr lang="en-US" dirty="0"/>
              <a:t>Correct behavior: it depends on the pizzas under production</a:t>
            </a:r>
          </a:p>
          <a:p>
            <a:pPr lvl="1"/>
            <a:r>
              <a:rPr lang="en-US" dirty="0"/>
              <a:t>Anomalous: </a:t>
            </a:r>
            <a:r>
              <a:rPr lang="en-US" b="1" dirty="0"/>
              <a:t>let’s compute the z-score </a:t>
            </a:r>
            <a:r>
              <a:rPr lang="en-US" dirty="0"/>
              <a:t>where</a:t>
            </a:r>
          </a:p>
          <a:p>
            <a:pPr lvl="2"/>
            <a:r>
              <a:rPr lang="en-US" sz="1600" dirty="0"/>
              <a:t>the Mean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mean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</a:t>
            </a:r>
            <a:r>
              <a:rPr lang="en-US" sz="1600" dirty="0" err="1"/>
              <a:t>StdDev</a:t>
            </a:r>
            <a:r>
              <a:rPr lang="en-US" sz="1600" dirty="0"/>
              <a:t>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</a:t>
            </a:r>
            <a:r>
              <a:rPr lang="en-US" sz="1600" dirty="0" err="1">
                <a:solidFill>
                  <a:schemeClr val="accent1"/>
                </a:solidFill>
              </a:rPr>
              <a:t>stddev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Z score is computed </a:t>
            </a:r>
            <a:r>
              <a:rPr lang="en-US" sz="1600" dirty="0">
                <a:solidFill>
                  <a:schemeClr val="accent1"/>
                </a:solidFill>
              </a:rPr>
              <a:t>joining</a:t>
            </a:r>
            <a:r>
              <a:rPr lang="en-US" sz="1600" dirty="0"/>
              <a:t> the times-series of all observations </a:t>
            </a:r>
            <a:br>
              <a:rPr lang="en-US" sz="1600" dirty="0"/>
            </a:br>
            <a:r>
              <a:rPr lang="en-US" sz="1600" dirty="0"/>
              <a:t>with the one of the Mean and the one the </a:t>
            </a:r>
            <a:r>
              <a:rPr lang="en-US" sz="1600" dirty="0" err="1"/>
              <a:t>StdDev</a:t>
            </a:r>
            <a:r>
              <a:rPr lang="en-US" sz="1600" dirty="0"/>
              <a:t> </a:t>
            </a:r>
            <a:endParaRPr lang="en-US" sz="1600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B1070-79A8-BE49-9926-1B4D4E6CE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2D970-0B6E-AB40-A917-99CAE19EB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C444-FB91-7F40-AD19-A7D0441E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explain it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3D94E-85F1-0E4E-97CD-D08DE334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8DD5C-B838-694C-A50B-9A2280AAFC28}"/>
              </a:ext>
            </a:extLst>
          </p:cNvPr>
          <p:cNvSpPr/>
          <p:nvPr/>
        </p:nvSpPr>
        <p:spPr>
          <a:xfrm>
            <a:off x="7806813" y="609601"/>
            <a:ext cx="462116" cy="41295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DBFB-68A3-DC4F-9191-BD47674B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9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1/5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filter(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fn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(r) =&gt;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r._stop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!=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r._time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stop","host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  <a:r>
              <a:rPr lang="en-US" sz="1600" dirty="0">
                <a:latin typeface="Courier" pitchFamily="2" charset="0"/>
              </a:rPr>
              <a:t>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92183-F55E-904F-B205-F6F250FE7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10F141-7F3C-D440-B770-170A4C6F5A9D}"/>
              </a:ext>
            </a:extLst>
          </p:cNvPr>
          <p:cNvSpPr/>
          <p:nvPr/>
        </p:nvSpPr>
        <p:spPr>
          <a:xfrm>
            <a:off x="4391129" y="1949380"/>
            <a:ext cx="1286189" cy="49236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978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2/5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filter(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fn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(r) =&gt;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r._stop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!=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r._time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stop","host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601E8-059C-D240-B705-3BED2D17D704}"/>
              </a:ext>
            </a:extLst>
          </p:cNvPr>
          <p:cNvSpPr/>
          <p:nvPr/>
        </p:nvSpPr>
        <p:spPr>
          <a:xfrm>
            <a:off x="4431321" y="1949380"/>
            <a:ext cx="1426868" cy="49236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099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3/5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358912" cy="3391161"/>
          </a:xfrm>
        </p:spPr>
        <p:txBody>
          <a:bodyPr/>
          <a:lstStyle/>
          <a:p>
            <a:pPr marL="95250" indent="0">
              <a:buNone/>
            </a:pPr>
            <a:endParaRPr lang="en-GB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sz="1600" b="1" dirty="0" err="1">
                <a:solidFill>
                  <a:schemeClr val="accent6"/>
                </a:solidFill>
                <a:latin typeface="Courier" pitchFamily="2" charset="0"/>
              </a:rPr>
              <a:t>movingModel</a:t>
            </a:r>
            <a:r>
              <a:rPr lang="en-GB" sz="1600" dirty="0">
                <a:latin typeface="Courier" pitchFamily="2" charset="0"/>
              </a:rPr>
              <a:t> =</a:t>
            </a:r>
          </a:p>
          <a:p>
            <a:pPr marL="95250" indent="0">
              <a:buNone/>
            </a:pPr>
            <a:r>
              <a:rPr lang="en-GB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GB" sz="1600" dirty="0">
                <a:latin typeface="Courier" pitchFamily="2" charset="0"/>
              </a:rPr>
              <a:t>(tables: {</a:t>
            </a:r>
            <a:r>
              <a:rPr lang="en-GB" sz="1600" dirty="0" err="1">
                <a:latin typeface="Courier" pitchFamily="2" charset="0"/>
              </a:rPr>
              <a:t>avg</a:t>
            </a:r>
            <a:r>
              <a:rPr lang="en-GB" sz="1600" dirty="0">
                <a:latin typeface="Courier" pitchFamily="2" charset="0"/>
              </a:rPr>
              <a:t>: </a:t>
            </a:r>
            <a:r>
              <a:rPr lang="en-GB" sz="1600" b="1" dirty="0" err="1">
                <a:solidFill>
                  <a:schemeClr val="accent1"/>
                </a:solidFill>
                <a:latin typeface="Courier" pitchFamily="2" charset="0"/>
              </a:rPr>
              <a:t>movingAvg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stddev</a:t>
            </a:r>
            <a:r>
              <a:rPr lang="en-GB" sz="1600" dirty="0">
                <a:latin typeface="Courier" pitchFamily="2" charset="0"/>
              </a:rPr>
              <a:t>: </a:t>
            </a:r>
            <a:r>
              <a:rPr lang="en-GB" sz="1600" b="1" dirty="0" err="1">
                <a:solidFill>
                  <a:schemeClr val="accent1"/>
                </a:solidFill>
                <a:latin typeface="Courier" pitchFamily="2" charset="0"/>
              </a:rPr>
              <a:t>movingStddev</a:t>
            </a:r>
            <a:r>
              <a:rPr lang="en-GB" sz="1600" dirty="0">
                <a:latin typeface="Courier" pitchFamily="2" charset="0"/>
              </a:rPr>
              <a:t>}, </a:t>
            </a:r>
            <a:br>
              <a:rPr lang="en-GB" sz="1600" dirty="0">
                <a:latin typeface="Courier" pitchFamily="2" charset="0"/>
              </a:rPr>
            </a:br>
            <a:r>
              <a:rPr lang="en-GB" sz="1600" dirty="0">
                <a:latin typeface="Courier" pitchFamily="2" charset="0"/>
              </a:rPr>
              <a:t>	   on: ["_</a:t>
            </a:r>
            <a:r>
              <a:rPr lang="en-GB" sz="1600" dirty="0" err="1">
                <a:latin typeface="Courier" pitchFamily="2" charset="0"/>
              </a:rPr>
              <a:t>field","_measurement","sensor</a:t>
            </a:r>
            <a:r>
              <a:rPr lang="en-GB" sz="1600" dirty="0">
                <a:latin typeface="Courier" pitchFamily="2" charset="0"/>
              </a:rPr>
              <a:t>"], method: "inner")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  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r._</a:t>
            </a:r>
            <a:r>
              <a:rPr lang="en-GB" sz="1600" dirty="0" err="1">
                <a:latin typeface="Courier" pitchFamily="2" charset="0"/>
              </a:rPr>
              <a:t>time_avg</a:t>
            </a:r>
            <a:r>
              <a:rPr lang="en-GB" sz="1600" dirty="0">
                <a:latin typeface="Courier" pitchFamily="2" charset="0"/>
              </a:rPr>
              <a:t> == r._</a:t>
            </a:r>
            <a:r>
              <a:rPr lang="en-GB" sz="1600" dirty="0" err="1">
                <a:latin typeface="Courier" pitchFamily="2" charset="0"/>
              </a:rPr>
              <a:t>time_stddev</a:t>
            </a:r>
            <a:r>
              <a:rPr lang="en-GB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rename(columns: {_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time_avg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"_time"})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time_stddev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7E78FA-FB21-6248-9C44-8B50D4B7B242}"/>
              </a:ext>
            </a:extLst>
          </p:cNvPr>
          <p:cNvSpPr/>
          <p:nvPr/>
        </p:nvSpPr>
        <p:spPr>
          <a:xfrm>
            <a:off x="463540" y="2019718"/>
            <a:ext cx="854112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24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035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4/5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"_stop", "host"])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6" y="478977"/>
            <a:ext cx="8208392" cy="585247"/>
          </a:xfrm>
        </p:spPr>
        <p:txBody>
          <a:bodyPr/>
          <a:lstStyle/>
          <a:p>
            <a:r>
              <a:rPr lang="en-US" dirty="0"/>
              <a:t>Use case for the Linear Pizza Oven – solution 4/4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84" y="1103667"/>
            <a:ext cx="9223071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zscores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=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(tables: {all: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</a:rPr>
              <a:t>allData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, m: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</a:rPr>
              <a:t>movingModel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},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on: ["_field", "_measurement", "sensor"])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filter(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 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time_all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-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time_m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&gt; 0))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filter(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time_all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-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time_m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&lt;= 5*60*1000000000))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({r with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value_zscore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  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math.abs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(x: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 - r._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value_avg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 / r._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}))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rename(columns: {_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time_all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"_time"})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8B8BCC-B766-AB44-9671-40334A2DEC8F}"/>
              </a:ext>
            </a:extLst>
          </p:cNvPr>
          <p:cNvSpPr/>
          <p:nvPr/>
        </p:nvSpPr>
        <p:spPr>
          <a:xfrm>
            <a:off x="242484" y="1527349"/>
            <a:ext cx="854112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4A6702-2500-4640-88F3-1F02C7ABE08D}"/>
              </a:ext>
            </a:extLst>
          </p:cNvPr>
          <p:cNvSpPr/>
          <p:nvPr/>
        </p:nvSpPr>
        <p:spPr>
          <a:xfrm>
            <a:off x="924447" y="3229289"/>
            <a:ext cx="522515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16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7990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C43F-CC38-9D41-8839-13E15A847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1E635-C41D-9941-BEB0-8474CD5D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67"/>
          <a:stretch/>
        </p:blipFill>
        <p:spPr>
          <a:xfrm>
            <a:off x="1024933" y="1781587"/>
            <a:ext cx="6722346" cy="28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99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into a bucket using </a:t>
            </a:r>
            <a:r>
              <a:rPr lang="en-GB" dirty="0">
                <a:solidFill>
                  <a:srgbClr val="8050EA"/>
                </a:solidFill>
              </a:rPr>
              <a:t>to()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Interval: every in CRON syntax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07F4-B3D4-6E48-9F67-F6B2C0DD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3765946"/>
            <a:ext cx="7558914" cy="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3344-0355-394B-A4EF-1507BFF2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8A9E-E1F2-1F46-844D-1157FB084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Prepare the</a:t>
            </a:r>
            <a:br>
              <a:rPr lang="en-GB" dirty="0"/>
            </a:br>
            <a:r>
              <a:rPr lang="en-GB" dirty="0"/>
              <a:t>query in the</a:t>
            </a:r>
            <a:br>
              <a:rPr lang="en-GB" dirty="0"/>
            </a:br>
            <a:r>
              <a:rPr lang="en-GB" dirty="0"/>
              <a:t>Data Explorer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Save it as</a:t>
            </a:r>
            <a:br>
              <a:rPr lang="en-GB" dirty="0"/>
            </a:br>
            <a:r>
              <a:rPr lang="en-GB" dirty="0"/>
              <a:t>a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24AB4-9898-E44E-9904-E2245D024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C4DDD-C89E-0442-B4DB-CD41C6CD8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1C6676-8009-9C48-83FC-54DDD3BF4E1B}"/>
              </a:ext>
            </a:extLst>
          </p:cNvPr>
          <p:cNvGrpSpPr/>
          <p:nvPr/>
        </p:nvGrpSpPr>
        <p:grpSpPr>
          <a:xfrm>
            <a:off x="3682256" y="1001501"/>
            <a:ext cx="3925120" cy="1891690"/>
            <a:chOff x="3682256" y="1001501"/>
            <a:chExt cx="3925120" cy="18916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65CC3C-D645-7A45-B1E1-AF4D83E1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2256" y="1001501"/>
              <a:ext cx="3925120" cy="1891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426B36-A004-004C-ABC2-FB8DD1412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34" t="28990" r="23026" b="49647"/>
            <a:stretch/>
          </p:blipFill>
          <p:spPr>
            <a:xfrm>
              <a:off x="4191990" y="1496290"/>
              <a:ext cx="3253839" cy="676541"/>
            </a:xfrm>
            <a:prstGeom prst="rect">
              <a:avLst/>
            </a:prstGeom>
          </p:spPr>
        </p:pic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45D4D4B-C62B-B146-A6A1-B8638361F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24"/>
          <a:stretch/>
        </p:blipFill>
        <p:spPr>
          <a:xfrm>
            <a:off x="3631240" y="3195770"/>
            <a:ext cx="3925119" cy="13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0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Running example: record the moving z-score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9863C1-1761-3D48-9504-B9397D449B7C}"/>
              </a:ext>
            </a:extLst>
          </p:cNvPr>
          <p:cNvGrpSpPr/>
          <p:nvPr/>
        </p:nvGrpSpPr>
        <p:grpSpPr>
          <a:xfrm>
            <a:off x="761908" y="700564"/>
            <a:ext cx="7620183" cy="4032966"/>
            <a:chOff x="761908" y="700564"/>
            <a:chExt cx="7620183" cy="40329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597F35-0477-3C47-9945-829178B37C5E}"/>
                </a:ext>
              </a:extLst>
            </p:cNvPr>
            <p:cNvGrpSpPr/>
            <p:nvPr/>
          </p:nvGrpSpPr>
          <p:grpSpPr>
            <a:xfrm>
              <a:off x="761908" y="700564"/>
              <a:ext cx="7620183" cy="4032966"/>
              <a:chOff x="761908" y="700564"/>
              <a:chExt cx="7620183" cy="403296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6D19316-59A6-9948-8923-113C4928A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908" y="700564"/>
                <a:ext cx="7620183" cy="40329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E1DCD4-AB4A-4149-9D78-C27E657E1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8372" y="3290086"/>
                <a:ext cx="577049" cy="109914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1467FD-116E-4842-953D-A18EF058292E}"/>
                  </a:ext>
                </a:extLst>
              </p:cNvPr>
              <p:cNvSpPr/>
              <p:nvPr/>
            </p:nvSpPr>
            <p:spPr>
              <a:xfrm>
                <a:off x="6096000" y="3289300"/>
                <a:ext cx="250825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314CD-58E7-A547-A6C1-AAD337570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35" t="28990" r="19929" b="49647"/>
            <a:stretch/>
          </p:blipFill>
          <p:spPr>
            <a:xfrm>
              <a:off x="1231900" y="1648690"/>
              <a:ext cx="6908800" cy="123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1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75881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13176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37832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2769577"/>
            <a:ext cx="405873" cy="1403637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Running example: record the moving z-score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EFD519D-0B02-6642-BBA4-3ABCB15C1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5"/>
          <a:stretch/>
        </p:blipFill>
        <p:spPr>
          <a:xfrm>
            <a:off x="387417" y="814978"/>
            <a:ext cx="7415414" cy="38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6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35276-CEE4-3D4B-BAC4-39FCB6E5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87644-995D-FF42-9324-00588736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38AFBC-557F-FA47-A235-80E8852C8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82"/>
          <a:stretch/>
        </p:blipFill>
        <p:spPr>
          <a:xfrm>
            <a:off x="291403" y="1333239"/>
            <a:ext cx="8635166" cy="256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CD4A-B607-0445-893C-B7ADFD1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Alert-UI - </a:t>
            </a:r>
            <a:r>
              <a:rPr lang="en-GB" dirty="0"/>
              <a:t>Checks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AE703-03BB-E447-B50D-0818049E2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3AF0-7FB1-6843-BCBB-E8D6CF1C2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0FF87-849D-6B44-A7D7-44721485818D}"/>
              </a:ext>
            </a:extLst>
          </p:cNvPr>
          <p:cNvSpPr/>
          <p:nvPr/>
        </p:nvSpPr>
        <p:spPr>
          <a:xfrm>
            <a:off x="684184" y="1828536"/>
            <a:ext cx="2782916" cy="23738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61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273415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642747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516924"/>
            <a:ext cx="267908" cy="1058287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C3B514-DB95-1047-A6C3-8044BE08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22"/>
          <a:stretch/>
        </p:blipFill>
        <p:spPr>
          <a:xfrm>
            <a:off x="324368" y="1236161"/>
            <a:ext cx="6561304" cy="33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2622841"/>
            <a:ext cx="311887" cy="2012659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851651" y="922117"/>
            <a:ext cx="1233901" cy="53586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98404"/>
              <a:gd name="connsiteY0" fmla="*/ 270829 h 300902"/>
              <a:gd name="connsiteX1" fmla="*/ 723014 w 1198404"/>
              <a:gd name="connsiteY1" fmla="*/ 292094 h 300902"/>
              <a:gd name="connsiteX2" fmla="*/ 361507 w 1198404"/>
              <a:gd name="connsiteY2" fmla="*/ 143238 h 300902"/>
              <a:gd name="connsiteX3" fmla="*/ 693176 w 1198404"/>
              <a:gd name="connsiteY3" fmla="*/ 38737 h 300902"/>
              <a:gd name="connsiteX4" fmla="*/ 1198404 w 1198404"/>
              <a:gd name="connsiteY4" fmla="*/ 71706 h 300902"/>
              <a:gd name="connsiteX0" fmla="*/ 0 w 1198404"/>
              <a:gd name="connsiteY0" fmla="*/ 452528 h 482601"/>
              <a:gd name="connsiteX1" fmla="*/ 723014 w 1198404"/>
              <a:gd name="connsiteY1" fmla="*/ 473793 h 482601"/>
              <a:gd name="connsiteX2" fmla="*/ 361507 w 1198404"/>
              <a:gd name="connsiteY2" fmla="*/ 324937 h 482601"/>
              <a:gd name="connsiteX3" fmla="*/ 693176 w 1198404"/>
              <a:gd name="connsiteY3" fmla="*/ 220436 h 482601"/>
              <a:gd name="connsiteX4" fmla="*/ 1198404 w 1198404"/>
              <a:gd name="connsiteY4" fmla="*/ 17 h 4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04" h="482601">
                <a:moveTo>
                  <a:pt x="0" y="452528"/>
                </a:moveTo>
                <a:cubicBezTo>
                  <a:pt x="331381" y="473793"/>
                  <a:pt x="662763" y="495058"/>
                  <a:pt x="723014" y="473793"/>
                </a:cubicBezTo>
                <a:cubicBezTo>
                  <a:pt x="783265" y="452528"/>
                  <a:pt x="366480" y="367163"/>
                  <a:pt x="361507" y="324937"/>
                </a:cubicBezTo>
                <a:cubicBezTo>
                  <a:pt x="356534" y="282711"/>
                  <a:pt x="583306" y="323217"/>
                  <a:pt x="693176" y="220436"/>
                </a:cubicBezTo>
                <a:cubicBezTo>
                  <a:pt x="803046" y="117655"/>
                  <a:pt x="1050283" y="-1649"/>
                  <a:pt x="1198404" y="17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7227453" y="112611"/>
            <a:ext cx="1534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3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840374" y="1589642"/>
            <a:ext cx="1261394" cy="341717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  <a:gd name="connsiteX0" fmla="*/ 0 w 1186070"/>
              <a:gd name="connsiteY0" fmla="*/ 565134 h 595207"/>
              <a:gd name="connsiteX1" fmla="*/ 723014 w 1186070"/>
              <a:gd name="connsiteY1" fmla="*/ 586399 h 595207"/>
              <a:gd name="connsiteX2" fmla="*/ 361507 w 1186070"/>
              <a:gd name="connsiteY2" fmla="*/ 437543 h 595207"/>
              <a:gd name="connsiteX3" fmla="*/ 693176 w 1186070"/>
              <a:gd name="connsiteY3" fmla="*/ 333042 h 595207"/>
              <a:gd name="connsiteX4" fmla="*/ 1186070 w 1186070"/>
              <a:gd name="connsiteY4" fmla="*/ 8 h 595207"/>
              <a:gd name="connsiteX0" fmla="*/ 0 w 1225107"/>
              <a:gd name="connsiteY0" fmla="*/ 277677 h 307750"/>
              <a:gd name="connsiteX1" fmla="*/ 723014 w 1225107"/>
              <a:gd name="connsiteY1" fmla="*/ 298942 h 307750"/>
              <a:gd name="connsiteX2" fmla="*/ 361507 w 1225107"/>
              <a:gd name="connsiteY2" fmla="*/ 150086 h 307750"/>
              <a:gd name="connsiteX3" fmla="*/ 693176 w 1225107"/>
              <a:gd name="connsiteY3" fmla="*/ 45585 h 307750"/>
              <a:gd name="connsiteX4" fmla="*/ 1225107 w 1225107"/>
              <a:gd name="connsiteY4" fmla="*/ 47384 h 30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107" h="307750">
                <a:moveTo>
                  <a:pt x="0" y="277677"/>
                </a:moveTo>
                <a:cubicBezTo>
                  <a:pt x="331381" y="298942"/>
                  <a:pt x="662763" y="320207"/>
                  <a:pt x="723014" y="298942"/>
                </a:cubicBezTo>
                <a:cubicBezTo>
                  <a:pt x="783265" y="277677"/>
                  <a:pt x="366480" y="192312"/>
                  <a:pt x="361507" y="150086"/>
                </a:cubicBezTo>
                <a:cubicBezTo>
                  <a:pt x="356534" y="107860"/>
                  <a:pt x="583306" y="148366"/>
                  <a:pt x="693176" y="45585"/>
                </a:cubicBezTo>
                <a:cubicBezTo>
                  <a:pt x="803046" y="-57196"/>
                  <a:pt x="1076986" y="45718"/>
                  <a:pt x="1225107" y="4738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909463"/>
            <a:ext cx="1539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 condition</a:t>
            </a:r>
            <a:b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z-score &gt; 2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547CF9-E60E-2A47-BECA-37DBC5AA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" b="3699"/>
          <a:stretch/>
        </p:blipFill>
        <p:spPr>
          <a:xfrm>
            <a:off x="142601" y="770247"/>
            <a:ext cx="6707412" cy="38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80420-8AD2-6B45-A0A5-E523C833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5226946" y="1601126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FD97B3-269C-294B-A249-00FA9B7A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36879-7389-B948-A2CE-731EBFE75E65}"/>
              </a:ext>
            </a:extLst>
          </p:cNvPr>
          <p:cNvSpPr/>
          <p:nvPr/>
        </p:nvSpPr>
        <p:spPr>
          <a:xfrm>
            <a:off x="5345084" y="1244339"/>
            <a:ext cx="1745672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52880" y="54703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AE129-EAE9-DE44-B4FC-60C014EB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72" y="762524"/>
            <a:ext cx="4529883" cy="3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1543CF-7E9A-6F41-80F9-1F607DA5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7368-10D1-8E47-858C-B81BFBE9D5B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2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51FA60-A913-2B40-B36C-A3A1CF6E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333239"/>
            <a:ext cx="5871869" cy="302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15731-7E42-BC42-993A-F49393D45FC5}"/>
              </a:ext>
            </a:extLst>
          </p:cNvPr>
          <p:cNvSpPr/>
          <p:nvPr/>
        </p:nvSpPr>
        <p:spPr>
          <a:xfrm>
            <a:off x="7031041" y="1601126"/>
            <a:ext cx="1768187" cy="17401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52880" y="586256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E640D-86A6-204B-8281-C58A3BC2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19637"/>
            <a:ext cx="4771042" cy="4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  <a:r>
              <a:rPr lang="en-US"/>
              <a:t>and Alerts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5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877D-F74C-8944-B70F-9D57DC96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monitoring vs. Continuous autonomous monitoring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0974-2BB3-BC41-A4E3-A9C6CB8AF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4FA3F-4AFE-B147-948E-B2ADCBD5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050" name="Picture 2" descr="The Golden Gate Bridge Project: Affordable Does Not Mean Cheap « PM box |  Exploring the Value of Project Management">
            <a:extLst>
              <a:ext uri="{FF2B5EF4-FFF2-40B4-BE49-F238E27FC236}">
                <a16:creationId xmlns:a16="http://schemas.microsoft.com/office/drawing/2014/main" id="{AE95F177-91EB-9942-85B1-29631EE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0" y="1244339"/>
            <a:ext cx="3734463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nuele Della Valle">
            <a:extLst>
              <a:ext uri="{FF2B5EF4-FFF2-40B4-BE49-F238E27FC236}">
                <a16:creationId xmlns:a16="http://schemas.microsoft.com/office/drawing/2014/main" id="{4E24382B-1AAE-AB40-BF03-6515B9E88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r="6223"/>
          <a:stretch/>
        </p:blipFill>
        <p:spPr bwMode="auto">
          <a:xfrm>
            <a:off x="4785756" y="1244339"/>
            <a:ext cx="3886134" cy="33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br>
              <a:rPr lang="en-US" dirty="0"/>
            </a:br>
            <a:r>
              <a:rPr lang="en-US" dirty="0"/>
              <a:t>as running example</a:t>
            </a:r>
          </a:p>
        </p:txBody>
      </p:sp>
    </p:spTree>
    <p:extLst>
      <p:ext uri="{BB962C8B-B14F-4D97-AF65-F5344CB8AC3E}">
        <p14:creationId xmlns:p14="http://schemas.microsoft.com/office/powerpoint/2010/main" val="19079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037DA-C489-1D45-BEBF-78377C38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A9CAFA-0E38-9F41-BC65-4017FCAE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Anomaly detection is a challenging data analysis task </a:t>
            </a:r>
          </a:p>
          <a:p>
            <a:r>
              <a:rPr lang="en-GB" dirty="0"/>
              <a:t>Anomalies can represent </a:t>
            </a:r>
          </a:p>
          <a:p>
            <a:pPr lvl="1"/>
            <a:r>
              <a:rPr lang="en-GB" dirty="0"/>
              <a:t>spurious data to clean out</a:t>
            </a:r>
          </a:p>
          <a:p>
            <a:pPr lvl="1"/>
            <a:r>
              <a:rPr lang="en-GB" dirty="0"/>
              <a:t>important patterns to detect</a:t>
            </a:r>
          </a:p>
          <a:p>
            <a:r>
              <a:rPr lang="en-GB" dirty="0"/>
              <a:t>This generality makes anomaly detection a powerful tool used in network security, remote sensing, fault detection, and many other domains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B4FE2E-A45E-384B-B6F1-712FBD0F8ACC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5C12E-6DF2-C54C-A67C-B5684536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4205</TotalTime>
  <Words>1980</Words>
  <Application>Microsoft Macintosh PowerPoint</Application>
  <PresentationFormat>On-screen Show (16:9)</PresentationFormat>
  <Paragraphs>262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Rubik Medium</vt:lpstr>
      <vt:lpstr>Merriweather Sans</vt:lpstr>
      <vt:lpstr>Courier</vt:lpstr>
      <vt:lpstr>Helvetica Neue</vt:lpstr>
      <vt:lpstr>Calibri</vt:lpstr>
      <vt:lpstr>Arial</vt:lpstr>
      <vt:lpstr>Rubik</vt:lpstr>
      <vt:lpstr>Helvetica Neue Light</vt:lpstr>
      <vt:lpstr>1_InfluxDays Template</vt:lpstr>
      <vt:lpstr>Tasks and Alerts</vt:lpstr>
      <vt:lpstr>Motivation</vt:lpstr>
      <vt:lpstr>Data-driven decision</vt:lpstr>
      <vt:lpstr>Interactive vs. Autonomous Monitoring</vt:lpstr>
      <vt:lpstr>Recall</vt:lpstr>
      <vt:lpstr>Interactive monitoring</vt:lpstr>
      <vt:lpstr>Interactive monitoring vs. Continuous autonomous monitoring </vt:lpstr>
      <vt:lpstr>Anomaly Detection as running example</vt:lpstr>
      <vt:lpstr>Anomaly Detection</vt:lpstr>
      <vt:lpstr>Anomaly Detection – the intuition</vt:lpstr>
      <vt:lpstr>Let’s operationalize this intuition using the Z score</vt:lpstr>
      <vt:lpstr>Let’s operationalize this intuition using the Z score</vt:lpstr>
      <vt:lpstr>A Network Security example</vt:lpstr>
      <vt:lpstr>Use case for the Linear Pizza Oven</vt:lpstr>
      <vt:lpstr>Use case for the Linear Pizza Oven</vt:lpstr>
      <vt:lpstr>Let me explain it …</vt:lpstr>
      <vt:lpstr>Use case for the Linear Pizza Oven – solution 1/5</vt:lpstr>
      <vt:lpstr>Use case for the Linear Pizza Oven – solution 2/5</vt:lpstr>
      <vt:lpstr>Use case for the Linear Pizza Oven – solution 3/5</vt:lpstr>
      <vt:lpstr>Use case for the Linear Pizza Oven – solution 4/5</vt:lpstr>
      <vt:lpstr>Use case for the Linear Pizza Oven – solution 4/4</vt:lpstr>
      <vt:lpstr>Tasks</vt:lpstr>
      <vt:lpstr>Tasks</vt:lpstr>
      <vt:lpstr>Recall the Data Lifecycle</vt:lpstr>
      <vt:lpstr>Tasks continuously write back to the storage the results of the analysis</vt:lpstr>
      <vt:lpstr>Writing into a bucket using to()</vt:lpstr>
      <vt:lpstr>Tasks are Written in the Flux Language </vt:lpstr>
      <vt:lpstr>Best practice</vt:lpstr>
      <vt:lpstr>Running example: record the moving z-score</vt:lpstr>
      <vt:lpstr>Running example: record the moving z-score</vt:lpstr>
      <vt:lpstr>Alerts</vt:lpstr>
      <vt:lpstr>Alerts</vt:lpstr>
      <vt:lpstr>Alert-UI</vt:lpstr>
      <vt:lpstr>Alert-UI - Checks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Notifications</vt:lpstr>
      <vt:lpstr>Tasks and Alerts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134</cp:revision>
  <dcterms:modified xsi:type="dcterms:W3CDTF">2020-10-26T15:38:23Z</dcterms:modified>
</cp:coreProperties>
</file>